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5" r:id="rId11"/>
  </p:sldIdLst>
  <p:sldSz cx="12192000" cy="6858000"/>
  <p:notesSz cx="6858000" cy="9144000"/>
  <p:embeddedFontLst>
    <p:embeddedFont>
      <p:font typeface="Inter" panose="02000503000000020004" pitchFamily="2" charset="0"/>
      <p:regular r:id="rId13"/>
      <p:bold r:id="rId14"/>
    </p:embeddedFont>
    <p:embeddedFont>
      <p:font typeface="Inter Medium" panose="02000503000000020004" pitchFamily="2" charset="0"/>
      <p:regular r:id="rId15"/>
    </p:embeddedFont>
    <p:embeddedFont>
      <p:font typeface="Noto Serif SemiBold" panose="02020502060505020204" pitchFamily="18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8"/>
    <p:restoredTop sz="94719"/>
  </p:normalViewPr>
  <p:slideViewPr>
    <p:cSldViewPr snapToGrid="0">
      <p:cViewPr varScale="1">
        <p:scale>
          <a:sx n="148" d="100"/>
          <a:sy n="148" d="100"/>
        </p:scale>
        <p:origin x="1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F1889-8249-A14B-8E78-9B33D713BF25}" type="datetimeFigureOut">
              <a:rPr lang="en-GB" smtClean="0"/>
              <a:t>07/05/2024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3E38A-7443-F143-B9EF-1574FFD8A2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51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3E38A-7443-F143-B9EF-1574FFD8A23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009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3B7F-6832-7708-D110-6A44BA39F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E8939E-D0B2-21F5-0D60-26105029B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159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0792-DF60-A40D-E39C-FC166F32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55052"/>
            <a:ext cx="10515600" cy="747897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GB" sz="5400" b="1" i="1" dirty="0">
                <a:solidFill>
                  <a:schemeClr val="bg1"/>
                </a:solidFill>
                <a:latin typeface="Noto Serif SemiBold" panose="02020502060505020204" pitchFamily="18" charset="0"/>
                <a:ea typeface="Noto Serif SemiBold" panose="02020502060505020204" pitchFamily="18" charset="0"/>
                <a:cs typeface="Noto Serif SemiBold" panose="02020502060505020204" pitchFamily="18" charset="0"/>
              </a:defRPr>
            </a:lvl1pPr>
          </a:lstStyle>
          <a:p>
            <a:pPr lvl="0" algn="ctr"/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025DD-7DB5-D968-D50C-0A96D247A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79863"/>
            <a:ext cx="10515600" cy="221599"/>
          </a:xfrm>
        </p:spPr>
        <p:txBody>
          <a:bodyPr vert="horz" lIns="0" tIns="0" rIns="0" bIns="0" rtlCol="0">
            <a:spAutoFit/>
          </a:bodyPr>
          <a:lstStyle>
            <a:lvl1pPr>
              <a:defRPr lang="en-GB" sz="1600" spc="-70" smtClean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223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0792-DF60-A40D-E39C-FC166F32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55052"/>
            <a:ext cx="10515600" cy="747897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GB" sz="5400" b="1" i="1" dirty="0">
                <a:solidFill>
                  <a:schemeClr val="bg1"/>
                </a:solidFill>
                <a:latin typeface="Noto Serif SemiBold" panose="02020502060505020204" pitchFamily="18" charset="0"/>
                <a:ea typeface="Noto Serif SemiBold" panose="02020502060505020204" pitchFamily="18" charset="0"/>
                <a:cs typeface="Noto Serif SemiBold" panose="02020502060505020204" pitchFamily="18" charset="0"/>
              </a:defRPr>
            </a:lvl1pPr>
          </a:lstStyle>
          <a:p>
            <a:pPr lvl="0" algn="ctr"/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025DD-7DB5-D968-D50C-0A96D247A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79863"/>
            <a:ext cx="10515600" cy="221599"/>
          </a:xfrm>
        </p:spPr>
        <p:txBody>
          <a:bodyPr vert="horz" lIns="0" tIns="0" rIns="0" bIns="0" rtlCol="0">
            <a:spAutoFit/>
          </a:bodyPr>
          <a:lstStyle>
            <a:lvl1pPr>
              <a:defRPr lang="en-GB" sz="1600" spc="-70" smtClean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5213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AB7A3-4620-BB5F-2671-0D7DEB4E7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711" y="3078134"/>
            <a:ext cx="8690578" cy="701731"/>
          </a:xfrm>
        </p:spPr>
        <p:txBody>
          <a:bodyPr>
            <a:spAutoFit/>
          </a:bodyPr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5582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child&#10;&#10;Description automatically generated">
            <a:extLst>
              <a:ext uri="{FF2B5EF4-FFF2-40B4-BE49-F238E27FC236}">
                <a16:creationId xmlns:a16="http://schemas.microsoft.com/office/drawing/2014/main" id="{114725CD-9CD9-0D8E-BDF2-808CA1C044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BAB7A3-4620-BB5F-2671-0D7DEB4E7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711" y="3078134"/>
            <a:ext cx="8690578" cy="701731"/>
          </a:xfrm>
        </p:spPr>
        <p:txBody>
          <a:bodyPr>
            <a:spAutoFit/>
          </a:bodyPr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7366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E57C10-C9BF-E2AF-2705-7BDCCB5649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973BEA-81BF-AB4C-A8C0-B4685AACB81B}" type="datetimeFigureOut">
              <a:rPr lang="en-GB" smtClean="0"/>
              <a:t>07/05/2024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6596E-0F8E-7DF3-1BDC-7CE3F5E9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F3932-EA83-F7C7-1B1F-6D282944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B8C312-1122-B843-84F0-A733F4E8E1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833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FD0ED3-95D2-293B-8A8F-5ED14944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A314A-A633-F698-0AD6-C864E80F7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259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54" r:id="rId4"/>
    <p:sldLayoutId id="2147483660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15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-15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-15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-15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-15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-15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2.jp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8726837D-2F5D-DDC7-599B-0CF0F3787D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94"/>
          <a:stretch>
            <a:fillRect/>
          </a:stretch>
        </p:blipFill>
        <p:spPr>
          <a:xfrm>
            <a:off x="-14288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0FC6C8-3663-BD05-7102-FC5A22B59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9841" y="1563189"/>
            <a:ext cx="4692318" cy="609398"/>
          </a:xfrm>
        </p:spPr>
        <p:txBody>
          <a:bodyPr lIns="0" tIns="0" rIns="0" bIns="0" anchor="ctr">
            <a:spAutoFit/>
          </a:bodyPr>
          <a:lstStyle/>
          <a:p>
            <a:r>
              <a:rPr lang="en-GB" sz="4400" b="1" i="1" dirty="0">
                <a:solidFill>
                  <a:schemeClr val="accent2"/>
                </a:solidFill>
                <a:latin typeface="Noto Serif SemiBold" panose="02020502060505020204" pitchFamily="18" charset="0"/>
                <a:ea typeface="Noto Serif SemiBold" panose="02020502060505020204" pitchFamily="18" charset="0"/>
                <a:cs typeface="Noto Serif SemiBold" panose="02020502060505020204" pitchFamily="18" charset="0"/>
              </a:rPr>
              <a:t>How to be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1FC578E-6151-100F-35A2-51F9A15612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52524" b="8956"/>
          <a:stretch/>
        </p:blipFill>
        <p:spPr>
          <a:xfrm>
            <a:off x="2324100" y="2172587"/>
            <a:ext cx="7543800" cy="290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3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cover with a group of images&#10;&#10;Description automatically generated">
            <a:extLst>
              <a:ext uri="{FF2B5EF4-FFF2-40B4-BE49-F238E27FC236}">
                <a16:creationId xmlns:a16="http://schemas.microsoft.com/office/drawing/2014/main" id="{9F507314-89DC-B6CA-067C-FA124227A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7" r="77022" b="62133"/>
          <a:stretch/>
        </p:blipFill>
        <p:spPr>
          <a:xfrm>
            <a:off x="0" y="4475006"/>
            <a:ext cx="2157984" cy="2291554"/>
          </a:xfrm>
          <a:prstGeom prst="rect">
            <a:avLst/>
          </a:prstGeom>
        </p:spPr>
      </p:pic>
      <p:pic>
        <p:nvPicPr>
          <p:cNvPr id="6" name="Picture 5" descr="A purple cover with a group of images&#10;&#10;Description automatically generated">
            <a:extLst>
              <a:ext uri="{FF2B5EF4-FFF2-40B4-BE49-F238E27FC236}">
                <a16:creationId xmlns:a16="http://schemas.microsoft.com/office/drawing/2014/main" id="{AA792DAD-3B51-37AD-4CE1-DD7A69D01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0" t="80098" r="83351" b="6174"/>
          <a:stretch/>
        </p:blipFill>
        <p:spPr>
          <a:xfrm>
            <a:off x="936013" y="671253"/>
            <a:ext cx="980902" cy="1172095"/>
          </a:xfrm>
          <a:prstGeom prst="rect">
            <a:avLst/>
          </a:prstGeom>
        </p:spPr>
      </p:pic>
      <p:pic>
        <p:nvPicPr>
          <p:cNvPr id="7" name="Picture 6" descr="A purple cover with a group of images&#10;&#10;Description automatically generated">
            <a:extLst>
              <a:ext uri="{FF2B5EF4-FFF2-40B4-BE49-F238E27FC236}">
                <a16:creationId xmlns:a16="http://schemas.microsoft.com/office/drawing/2014/main" id="{704C7905-FFEA-6E67-D7CE-5863CF931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086" t="7173" r="104" b="80170"/>
          <a:stretch/>
        </p:blipFill>
        <p:spPr>
          <a:xfrm>
            <a:off x="10143744" y="164592"/>
            <a:ext cx="2048256" cy="1188720"/>
          </a:xfrm>
          <a:prstGeom prst="rect">
            <a:avLst/>
          </a:prstGeom>
        </p:spPr>
      </p:pic>
      <p:pic>
        <p:nvPicPr>
          <p:cNvPr id="8" name="Picture 7" descr="A purple cover with a group of images&#10;&#10;Description automatically generated">
            <a:extLst>
              <a:ext uri="{FF2B5EF4-FFF2-40B4-BE49-F238E27FC236}">
                <a16:creationId xmlns:a16="http://schemas.microsoft.com/office/drawing/2014/main" id="{2F3E4B08-750A-F157-BCD9-53771EB39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13" t="81254" r="54" b="5310"/>
          <a:stretch/>
        </p:blipFill>
        <p:spPr>
          <a:xfrm>
            <a:off x="9531096" y="5157216"/>
            <a:ext cx="2660904" cy="1261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A6BCA6-22A2-62F5-AE74-A16B178A8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972" y="1559257"/>
            <a:ext cx="8068056" cy="3739485"/>
          </a:xfrm>
        </p:spPr>
        <p:txBody>
          <a:bodyPr/>
          <a:lstStyle/>
          <a:p>
            <a:pPr algn="ctr"/>
            <a:r>
              <a:rPr lang="en-GB" b="0" i="0" dirty="0">
                <a:latin typeface="Inter Medium" panose="02000503000000020004" pitchFamily="2" charset="0"/>
                <a:ea typeface="Inter Medium" panose="02000503000000020004" pitchFamily="2" charset="0"/>
              </a:rPr>
              <a:t>Creating </a:t>
            </a:r>
            <a:r>
              <a:rPr lang="en-GB" dirty="0"/>
              <a:t>excitement</a:t>
            </a:r>
            <a:r>
              <a:rPr lang="en-GB" b="0" i="0" dirty="0">
                <a:latin typeface="Inter Medium" panose="02000503000000020004" pitchFamily="2" charset="0"/>
                <a:ea typeface="Inter Medium" panose="02000503000000020004" pitchFamily="2" charset="0"/>
              </a:rPr>
              <a:t> in your life and becoming the person you aspire to be can naturally attract the </a:t>
            </a:r>
            <a:r>
              <a:rPr lang="en-GB" dirty="0"/>
              <a:t>right</a:t>
            </a:r>
            <a:r>
              <a:rPr lang="en-GB" b="0" i="0" dirty="0">
                <a:latin typeface="Inter Medium" panose="02000503000000020004" pitchFamily="2" charset="0"/>
                <a:ea typeface="Inter Medium" panose="02000503000000020004" pitchFamily="2" charset="0"/>
              </a:rPr>
              <a:t> people to you. </a:t>
            </a:r>
          </a:p>
        </p:txBody>
      </p:sp>
    </p:spTree>
    <p:extLst>
      <p:ext uri="{BB962C8B-B14F-4D97-AF65-F5344CB8AC3E}">
        <p14:creationId xmlns:p14="http://schemas.microsoft.com/office/powerpoint/2010/main" val="25858938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ight sky with stars and clouds&#10;&#10;Description automatically generated">
            <a:extLst>
              <a:ext uri="{FF2B5EF4-FFF2-40B4-BE49-F238E27FC236}">
                <a16:creationId xmlns:a16="http://schemas.microsoft.com/office/drawing/2014/main" id="{918EA7D5-AC31-DEB0-B9F5-D036F8AAE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36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CF806-A791-C8C0-0400-8BFFB08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7592" y="2136339"/>
            <a:ext cx="8516815" cy="2585323"/>
          </a:xfrm>
          <a:effectLst/>
        </p:spPr>
        <p:txBody>
          <a:bodyPr wrap="square">
            <a:spAutoFit/>
          </a:bodyPr>
          <a:lstStyle/>
          <a:p>
            <a:pPr algn="ctr"/>
            <a:r>
              <a:rPr lang="en-HK" sz="6000" dirty="0">
                <a:solidFill>
                  <a:schemeClr val="accent2"/>
                </a:solidFill>
                <a:effectLst>
                  <a:outerShdw blurRad="190500" algn="ctr" rotWithShape="0">
                    <a:schemeClr val="accent2"/>
                  </a:outerShdw>
                </a:effectLst>
                <a:latin typeface="Inter Medium" panose="02000503000000020004" pitchFamily="2" charset="0"/>
                <a:ea typeface="Inter Medium" panose="02000503000000020004" pitchFamily="2" charset="0"/>
              </a:rPr>
              <a:t>Being</a:t>
            </a:r>
            <a:r>
              <a:rPr lang="en-HK" sz="6000" dirty="0">
                <a:solidFill>
                  <a:schemeClr val="accent2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 </a:t>
            </a:r>
            <a:r>
              <a:rPr lang="en-HK" sz="6000" dirty="0">
                <a:solidFill>
                  <a:schemeClr val="tx2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magnetic</a:t>
            </a:r>
            <a:r>
              <a:rPr lang="en-HK" sz="6000" dirty="0">
                <a:solidFill>
                  <a:schemeClr val="accent2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 </a:t>
            </a:r>
            <a:r>
              <a:rPr lang="en-HK" sz="6000" dirty="0">
                <a:solidFill>
                  <a:schemeClr val="accent2"/>
                </a:solidFill>
                <a:effectLst>
                  <a:outerShdw blurRad="190500" algn="ctr" rotWithShape="0">
                    <a:schemeClr val="accent2"/>
                  </a:outerShdw>
                </a:effectLst>
                <a:latin typeface="Inter Medium" panose="02000503000000020004" pitchFamily="2" charset="0"/>
                <a:ea typeface="Inter Medium" panose="02000503000000020004" pitchFamily="2" charset="0"/>
              </a:rPr>
              <a:t>is not about making people obsessed with </a:t>
            </a:r>
            <a:r>
              <a:rPr lang="en-HK" sz="6000" b="1" i="1" dirty="0">
                <a:solidFill>
                  <a:schemeClr val="accent2"/>
                </a:solidFill>
                <a:effectLst>
                  <a:outerShdw blurRad="190500" algn="ctr" rotWithShape="0">
                    <a:schemeClr val="accent2"/>
                  </a:outerShdw>
                </a:effectLst>
                <a:latin typeface="Noto Serif SemiBold" panose="02020502060505020204" pitchFamily="18" charset="0"/>
                <a:ea typeface="Noto Serif SemiBold" panose="02020502060505020204" pitchFamily="18" charset="0"/>
                <a:cs typeface="Noto Serif SemiBold" panose="02020502060505020204" pitchFamily="18" charset="0"/>
              </a:rPr>
              <a:t>you</a:t>
            </a:r>
            <a:r>
              <a:rPr lang="en-HK" sz="6000" dirty="0">
                <a:solidFill>
                  <a:schemeClr val="accent2"/>
                </a:solidFill>
                <a:effectLst>
                  <a:outerShdw blurRad="190500" algn="ctr" rotWithShape="0">
                    <a:schemeClr val="accent2"/>
                  </a:outerShdw>
                </a:effectLst>
              </a:rPr>
              <a:t>...</a:t>
            </a:r>
            <a:endParaRPr lang="en-GB" sz="6000" dirty="0">
              <a:solidFill>
                <a:schemeClr val="accent2"/>
              </a:solidFill>
              <a:effectLst>
                <a:outerShdw blurRad="190500" algn="ctr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497D277-0C5E-2DA3-BCEF-875BD18029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52524" b="8956"/>
          <a:stretch/>
        </p:blipFill>
        <p:spPr>
          <a:xfrm>
            <a:off x="4300116" y="1734086"/>
            <a:ext cx="3591767" cy="1383571"/>
          </a:xfrm>
          <a:prstGeom prst="rect">
            <a:avLst/>
          </a:prstGeom>
          <a:effectLst>
            <a:outerShdw blurRad="152400" algn="ctr" rotWithShape="0">
              <a:schemeClr val="accent2"/>
            </a:outerShdw>
          </a:effectLst>
        </p:spPr>
      </p:pic>
    </p:spTree>
    <p:extLst>
      <p:ext uri="{BB962C8B-B14F-4D97-AF65-F5344CB8AC3E}">
        <p14:creationId xmlns:p14="http://schemas.microsoft.com/office/powerpoint/2010/main" val="290885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ight sky with stars and clouds&#10;&#10;Description automatically generated">
            <a:extLst>
              <a:ext uri="{FF2B5EF4-FFF2-40B4-BE49-F238E27FC236}">
                <a16:creationId xmlns:a16="http://schemas.microsoft.com/office/drawing/2014/main" id="{918EA7D5-AC31-DEB0-B9F5-D036F8AAE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643" b="3071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CF806-A791-C8C0-0400-8BFFB08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326" y="2551837"/>
            <a:ext cx="10305347" cy="1754326"/>
          </a:xfrm>
        </p:spPr>
        <p:txBody>
          <a:bodyPr wrap="square">
            <a:spAutoFit/>
          </a:bodyPr>
          <a:lstStyle/>
          <a:p>
            <a:pPr algn="ctr"/>
            <a:r>
              <a:rPr lang="en-HK" sz="6000" dirty="0">
                <a:solidFill>
                  <a:schemeClr val="accent2"/>
                </a:solidFill>
                <a:effectLst>
                  <a:outerShdw blurRad="190500" algn="ctr" rotWithShape="0">
                    <a:schemeClr val="accent2"/>
                  </a:outerShdw>
                </a:effectLst>
                <a:latin typeface="Inter Medium" panose="02000503000000020004" pitchFamily="2" charset="0"/>
                <a:ea typeface="Inter Medium" panose="02000503000000020004" pitchFamily="2" charset="0"/>
              </a:rPr>
              <a:t>…but rather, making them obsessed with</a:t>
            </a:r>
            <a:r>
              <a:rPr lang="en-HK" sz="6000" dirty="0">
                <a:solidFill>
                  <a:schemeClr val="accent2"/>
                </a:solidFill>
                <a:effectLst/>
                <a:latin typeface="Inter Medium" panose="02000503000000020004" pitchFamily="2" charset="0"/>
                <a:ea typeface="Inter Medium" panose="02000503000000020004" pitchFamily="2" charset="0"/>
              </a:rPr>
              <a:t> </a:t>
            </a:r>
            <a:r>
              <a:rPr lang="en-HK" sz="6000" b="1" i="1" dirty="0">
                <a:solidFill>
                  <a:schemeClr val="accent2"/>
                </a:solidFill>
                <a:effectLst>
                  <a:outerShdw blurRad="190500" algn="ctr" rotWithShape="0">
                    <a:schemeClr val="accent2"/>
                  </a:outerShdw>
                </a:effectLst>
                <a:latin typeface="Noto Serif SemiBold" panose="02020502060505020204" pitchFamily="18" charset="0"/>
                <a:ea typeface="Noto Serif SemiBold" panose="02020502060505020204" pitchFamily="18" charset="0"/>
                <a:cs typeface="Noto Serif SemiBold" panose="02020502060505020204" pitchFamily="18" charset="0"/>
              </a:rPr>
              <a:t>themselves.</a:t>
            </a:r>
            <a:endParaRPr lang="en-GB" sz="6000" b="1" i="1" dirty="0">
              <a:solidFill>
                <a:schemeClr val="accent2"/>
              </a:solidFill>
              <a:effectLst>
                <a:outerShdw blurRad="190500" algn="ctr" rotWithShape="0">
                  <a:schemeClr val="accent2"/>
                </a:outerShdw>
              </a:effectLst>
              <a:latin typeface="Noto Serif SemiBold" panose="02020502060505020204" pitchFamily="18" charset="0"/>
              <a:ea typeface="Noto Serif SemiBold" panose="02020502060505020204" pitchFamily="18" charset="0"/>
              <a:cs typeface="Noto Serif SemiBold" panose="0202050206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56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ight sky with stars and clouds&#10;&#10;Description automatically generated">
            <a:extLst>
              <a:ext uri="{FF2B5EF4-FFF2-40B4-BE49-F238E27FC236}">
                <a16:creationId xmlns:a16="http://schemas.microsoft.com/office/drawing/2014/main" id="{918EA7D5-AC31-DEB0-B9F5-D036F8AAE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36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CF806-A791-C8C0-0400-8BFFB08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326" y="2136339"/>
            <a:ext cx="10305347" cy="2585323"/>
          </a:xfrm>
        </p:spPr>
        <p:txBody>
          <a:bodyPr wrap="square">
            <a:spAutoFit/>
          </a:bodyPr>
          <a:lstStyle/>
          <a:p>
            <a:pPr algn="ctr"/>
            <a:r>
              <a:rPr lang="en-HK" sz="6000" dirty="0">
                <a:solidFill>
                  <a:schemeClr val="bg1"/>
                </a:solidFill>
                <a:effectLst>
                  <a:outerShdw blurRad="190500" algn="ctr" rotWithShape="0">
                    <a:schemeClr val="bg1">
                      <a:alpha val="70000"/>
                    </a:schemeClr>
                  </a:outerShdw>
                </a:effectLst>
                <a:latin typeface="Inter Medium" panose="02000503000000020004" pitchFamily="2" charset="0"/>
                <a:ea typeface="Inter Medium" panose="02000503000000020004" pitchFamily="2" charset="0"/>
              </a:rPr>
              <a:t>It’s about knowing what </a:t>
            </a:r>
            <a:r>
              <a:rPr lang="en-HK" sz="6000" b="1" i="1" dirty="0">
                <a:solidFill>
                  <a:schemeClr val="bg1"/>
                </a:solidFill>
                <a:effectLst>
                  <a:outerShdw blurRad="190500" algn="ctr" rotWithShape="0">
                    <a:schemeClr val="bg1">
                      <a:alpha val="70000"/>
                    </a:schemeClr>
                  </a:outerShdw>
                </a:effectLst>
                <a:latin typeface="Noto Serif SemiBold" panose="02020502060505020204" pitchFamily="18" charset="0"/>
                <a:ea typeface="Noto Serif SemiBold" panose="02020502060505020204" pitchFamily="18" charset="0"/>
                <a:cs typeface="Noto Serif SemiBold" panose="02020502060505020204" pitchFamily="18" charset="0"/>
              </a:rPr>
              <a:t>you </a:t>
            </a:r>
            <a:r>
              <a:rPr lang="en-HK" sz="6000" dirty="0">
                <a:solidFill>
                  <a:schemeClr val="bg1"/>
                </a:solidFill>
                <a:effectLst>
                  <a:outerShdw blurRad="190500" algn="ctr" rotWithShape="0">
                    <a:schemeClr val="bg1">
                      <a:alpha val="70000"/>
                    </a:schemeClr>
                  </a:outerShdw>
                </a:effectLst>
                <a:latin typeface="Inter Medium" panose="02000503000000020004" pitchFamily="2" charset="0"/>
                <a:ea typeface="Inter Medium" panose="02000503000000020004" pitchFamily="2" charset="0"/>
              </a:rPr>
              <a:t>want in life and attracting value-driven people.</a:t>
            </a:r>
            <a:endParaRPr lang="en-GB" sz="6000" b="1" i="1" dirty="0">
              <a:solidFill>
                <a:schemeClr val="bg1"/>
              </a:solidFill>
              <a:effectLst>
                <a:outerShdw blurRad="190500" algn="ctr" rotWithShape="0">
                  <a:schemeClr val="bg1">
                    <a:alpha val="70000"/>
                  </a:schemeClr>
                </a:outerShdw>
              </a:effectLst>
              <a:latin typeface="Noto Serif SemiBold" panose="02020502060505020204" pitchFamily="18" charset="0"/>
              <a:ea typeface="Noto Serif SemiBold" panose="02020502060505020204" pitchFamily="18" charset="0"/>
              <a:cs typeface="Noto Serif SemiBold" panose="0202050206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331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521A5-138D-7B12-E9FB-B5620BCE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711" y="4092810"/>
            <a:ext cx="8690578" cy="701731"/>
          </a:xfrm>
        </p:spPr>
        <p:txBody>
          <a:bodyPr/>
          <a:lstStyle/>
          <a:p>
            <a:r>
              <a:rPr lang="en-GB" sz="4000" dirty="0"/>
              <a:t>Qualities</a:t>
            </a:r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DB46822-FBA0-536F-0DEE-8FD8FB2B3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8968" b="52512"/>
          <a:stretch/>
        </p:blipFill>
        <p:spPr>
          <a:xfrm>
            <a:off x="2978728" y="1691225"/>
            <a:ext cx="6234545" cy="240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7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3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37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375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375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colorful designs&#10;&#10;Description automatically generated">
            <a:extLst>
              <a:ext uri="{FF2B5EF4-FFF2-40B4-BE49-F238E27FC236}">
                <a16:creationId xmlns:a16="http://schemas.microsoft.com/office/drawing/2014/main" id="{82F3442F-8689-AC13-C761-10822003B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35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FB36662B-63FC-EE15-2E2F-0EEB499A525A}"/>
              </a:ext>
            </a:extLst>
          </p:cNvPr>
          <p:cNvGrpSpPr/>
          <p:nvPr/>
        </p:nvGrpSpPr>
        <p:grpSpPr>
          <a:xfrm>
            <a:off x="3117272" y="392581"/>
            <a:ext cx="5957448" cy="3736451"/>
            <a:chOff x="3117272" y="392581"/>
            <a:chExt cx="5957448" cy="3736451"/>
          </a:xfrm>
        </p:grpSpPr>
        <p:pic>
          <p:nvPicPr>
            <p:cNvPr id="38" name="Picture Placeholder 8" descr="A child in a dressing room&#10;&#10;Description automatically generated">
              <a:extLst>
                <a:ext uri="{FF2B5EF4-FFF2-40B4-BE49-F238E27FC236}">
                  <a16:creationId xmlns:a16="http://schemas.microsoft.com/office/drawing/2014/main" id="{8A22611A-027F-0FCD-727B-501066362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449" t="26943" r="24212" b="12723"/>
            <a:stretch/>
          </p:blipFill>
          <p:spPr>
            <a:xfrm rot="243864">
              <a:off x="3117272" y="777967"/>
              <a:ext cx="5957448" cy="3351065"/>
            </a:xfrm>
            <a:prstGeom prst="rect">
              <a:avLst/>
            </a:prstGeom>
            <a:ln w="88900">
              <a:solidFill>
                <a:schemeClr val="bg1"/>
              </a:solidFill>
              <a:miter lim="800000"/>
            </a:ln>
            <a:effectLst>
              <a:outerShdw blurRad="50800" dist="508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DEB0582-FAD5-7D23-B89E-CE58AD2B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27028" y="392581"/>
              <a:ext cx="2159000" cy="571500"/>
            </a:xfrm>
            <a:prstGeom prst="rect">
              <a:avLst/>
            </a:prstGeom>
          </p:spPr>
        </p:pic>
      </p:grpSp>
      <p:sp>
        <p:nvSpPr>
          <p:cNvPr id="30" name="Title 4">
            <a:extLst>
              <a:ext uri="{FF2B5EF4-FFF2-40B4-BE49-F238E27FC236}">
                <a16:creationId xmlns:a16="http://schemas.microsoft.com/office/drawing/2014/main" id="{8550F986-0D15-633E-5D4E-145DDD956D35}"/>
              </a:ext>
            </a:extLst>
          </p:cNvPr>
          <p:cNvSpPr txBox="1">
            <a:spLocks/>
          </p:cNvSpPr>
          <p:nvPr/>
        </p:nvSpPr>
        <p:spPr>
          <a:xfrm>
            <a:off x="1881449" y="4514418"/>
            <a:ext cx="8429101" cy="1218795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 spc="-150">
                <a:solidFill>
                  <a:schemeClr val="tx1"/>
                </a:solidFill>
                <a:latin typeface="Noto Serif SemiBold" panose="02020502060505020204" pitchFamily="18" charset="0"/>
                <a:ea typeface="Noto Serif SemiBold" panose="02020502060505020204" pitchFamily="18" charset="0"/>
                <a:cs typeface="Noto Serif SemiBold" panose="02020502060505020204" pitchFamily="18" charset="0"/>
              </a:defRPr>
            </a:lvl1pPr>
          </a:lstStyle>
          <a:p>
            <a:r>
              <a:rPr lang="en-GB" dirty="0"/>
              <a:t>Focus on self-improvement </a:t>
            </a:r>
            <a:br>
              <a:rPr lang="en-GB" dirty="0"/>
            </a:br>
            <a:r>
              <a:rPr lang="en-GB" dirty="0"/>
              <a:t>and personal growth.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B2C48C81-2AA5-40C4-79CA-87A143A3667E}"/>
              </a:ext>
            </a:extLst>
          </p:cNvPr>
          <p:cNvSpPr txBox="1">
            <a:spLocks/>
          </p:cNvSpPr>
          <p:nvPr/>
        </p:nvSpPr>
        <p:spPr>
          <a:xfrm>
            <a:off x="1459995" y="5843745"/>
            <a:ext cx="9272011" cy="4431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600" kern="1200" spc="-7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pc="-70" dirty="0"/>
              <a:t>Continuous learning, seeking feedback for improvement, setting personal goals, </a:t>
            </a:r>
            <a:br>
              <a:rPr lang="en-GB" spc="-70" dirty="0"/>
            </a:br>
            <a:r>
              <a:rPr lang="en-GB" spc="-70" dirty="0"/>
              <a:t>and maintaining a positive attitude towards growth and change.</a:t>
            </a:r>
          </a:p>
        </p:txBody>
      </p:sp>
      <p:sp>
        <p:nvSpPr>
          <p:cNvPr id="48" name="Title 4">
            <a:extLst>
              <a:ext uri="{FF2B5EF4-FFF2-40B4-BE49-F238E27FC236}">
                <a16:creationId xmlns:a16="http://schemas.microsoft.com/office/drawing/2014/main" id="{AA6EAD08-9207-7748-9BE2-4B6630D207F0}"/>
              </a:ext>
            </a:extLst>
          </p:cNvPr>
          <p:cNvSpPr txBox="1">
            <a:spLocks/>
          </p:cNvSpPr>
          <p:nvPr/>
        </p:nvSpPr>
        <p:spPr>
          <a:xfrm>
            <a:off x="2033849" y="12231424"/>
            <a:ext cx="8429101" cy="1218795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 spc="-150">
                <a:solidFill>
                  <a:schemeClr val="tx1"/>
                </a:solidFill>
                <a:latin typeface="Noto Serif SemiBold" panose="02020502060505020204" pitchFamily="18" charset="0"/>
                <a:ea typeface="Noto Serif SemiBold" panose="02020502060505020204" pitchFamily="18" charset="0"/>
                <a:cs typeface="Noto Serif SemiBold" panose="02020502060505020204" pitchFamily="18" charset="0"/>
              </a:defRPr>
            </a:lvl1pPr>
          </a:lstStyle>
          <a:p>
            <a:r>
              <a:rPr lang="en-GB" dirty="0"/>
              <a:t>Be positive, empathetic, confident and genuine.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ED1A4675-FAFC-195C-A798-DE5C84D5BCEB}"/>
              </a:ext>
            </a:extLst>
          </p:cNvPr>
          <p:cNvSpPr txBox="1">
            <a:spLocks/>
          </p:cNvSpPr>
          <p:nvPr/>
        </p:nvSpPr>
        <p:spPr>
          <a:xfrm>
            <a:off x="1612395" y="13560751"/>
            <a:ext cx="9272011" cy="4431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600" kern="1200" spc="-7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HK" dirty="0">
                <a:effectLst/>
              </a:rPr>
              <a:t>Show understanding and compassion towards others, be self-assured and competent, being genuine in you actions and show sincere interest in others can foster stronger, more authentic connections.</a:t>
            </a:r>
            <a:endParaRPr lang="en-GB" spc="-7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D4B5646-D461-FB91-25B4-87F99E4DA99D}"/>
              </a:ext>
            </a:extLst>
          </p:cNvPr>
          <p:cNvGrpSpPr/>
          <p:nvPr/>
        </p:nvGrpSpPr>
        <p:grpSpPr>
          <a:xfrm rot="1430181">
            <a:off x="-3549505" y="7497394"/>
            <a:ext cx="6865175" cy="3987203"/>
            <a:chOff x="2765569" y="7310634"/>
            <a:chExt cx="6865175" cy="3987203"/>
          </a:xfrm>
        </p:grpSpPr>
        <p:pic>
          <p:nvPicPr>
            <p:cNvPr id="45" name="Picture Placeholder 8">
              <a:extLst>
                <a:ext uri="{FF2B5EF4-FFF2-40B4-BE49-F238E27FC236}">
                  <a16:creationId xmlns:a16="http://schemas.microsoft.com/office/drawing/2014/main" id="{C8CCE94B-757E-724D-6CFA-EDA50E8ED0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706" t="13621" r="20153" b="29237"/>
            <a:stretch/>
          </p:blipFill>
          <p:spPr>
            <a:xfrm rot="21425319">
              <a:off x="3269674" y="7578185"/>
              <a:ext cx="5957448" cy="3351065"/>
            </a:xfrm>
            <a:prstGeom prst="rect">
              <a:avLst/>
            </a:prstGeom>
            <a:ln w="88900">
              <a:solidFill>
                <a:schemeClr val="bg1"/>
              </a:solidFill>
              <a:miter lim="800000"/>
            </a:ln>
            <a:effectLst>
              <a:outerShdw blurRad="50800" dist="508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B7B46F33-FBAB-41D8-D4A8-9BD4EC8EE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65569" y="7310634"/>
              <a:ext cx="1318489" cy="1344512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FE87161B-A9C9-F1E7-D51A-49C838A86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12255" y="9953325"/>
              <a:ext cx="1318489" cy="1344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921825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colorful designs&#10;&#10;Description automatically generated">
            <a:extLst>
              <a:ext uri="{FF2B5EF4-FFF2-40B4-BE49-F238E27FC236}">
                <a16:creationId xmlns:a16="http://schemas.microsoft.com/office/drawing/2014/main" id="{82F3442F-8689-AC13-C761-10822003B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72" b="3918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2" name="Title 4">
            <a:extLst>
              <a:ext uri="{FF2B5EF4-FFF2-40B4-BE49-F238E27FC236}">
                <a16:creationId xmlns:a16="http://schemas.microsoft.com/office/drawing/2014/main" id="{6F357DB2-651D-585E-B370-31A820CBC195}"/>
              </a:ext>
            </a:extLst>
          </p:cNvPr>
          <p:cNvSpPr txBox="1">
            <a:spLocks/>
          </p:cNvSpPr>
          <p:nvPr/>
        </p:nvSpPr>
        <p:spPr>
          <a:xfrm>
            <a:off x="1881449" y="4514418"/>
            <a:ext cx="8429101" cy="1218795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 spc="-150">
                <a:solidFill>
                  <a:schemeClr val="tx1"/>
                </a:solidFill>
                <a:latin typeface="Noto Serif SemiBold" panose="02020502060505020204" pitchFamily="18" charset="0"/>
                <a:ea typeface="Noto Serif SemiBold" panose="02020502060505020204" pitchFamily="18" charset="0"/>
                <a:cs typeface="Noto Serif SemiBold" panose="02020502060505020204" pitchFamily="18" charset="0"/>
              </a:defRPr>
            </a:lvl1pPr>
          </a:lstStyle>
          <a:p>
            <a:r>
              <a:rPr lang="en-GB" dirty="0"/>
              <a:t>Be positive, empathetic, confident and genuine.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D63CBFC2-92BE-F4D4-E922-3B057EFB4AD7}"/>
              </a:ext>
            </a:extLst>
          </p:cNvPr>
          <p:cNvSpPr txBox="1">
            <a:spLocks/>
          </p:cNvSpPr>
          <p:nvPr/>
        </p:nvSpPr>
        <p:spPr>
          <a:xfrm>
            <a:off x="1459995" y="5843745"/>
            <a:ext cx="9272011" cy="4431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600" kern="1200" spc="-7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HK" dirty="0">
                <a:effectLst/>
              </a:rPr>
              <a:t>Show understanding and compassion towards others, be self-assured and competent, being genuine in you actions and show sincere interest in others can foster stronger, more authentic connections.</a:t>
            </a:r>
            <a:endParaRPr lang="en-GB" spc="-70" dirty="0"/>
          </a:p>
        </p:txBody>
      </p:sp>
      <p:sp>
        <p:nvSpPr>
          <p:cNvPr id="50" name="Title 4">
            <a:extLst>
              <a:ext uri="{FF2B5EF4-FFF2-40B4-BE49-F238E27FC236}">
                <a16:creationId xmlns:a16="http://schemas.microsoft.com/office/drawing/2014/main" id="{36F902A8-85F5-5307-FBCE-591E6F06E57E}"/>
              </a:ext>
            </a:extLst>
          </p:cNvPr>
          <p:cNvSpPr txBox="1">
            <a:spLocks/>
          </p:cNvSpPr>
          <p:nvPr/>
        </p:nvSpPr>
        <p:spPr>
          <a:xfrm>
            <a:off x="1881449" y="-3920923"/>
            <a:ext cx="8429101" cy="1218795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 spc="-150">
                <a:solidFill>
                  <a:schemeClr val="tx1"/>
                </a:solidFill>
                <a:latin typeface="Noto Serif SemiBold" panose="02020502060505020204" pitchFamily="18" charset="0"/>
                <a:ea typeface="Noto Serif SemiBold" panose="02020502060505020204" pitchFamily="18" charset="0"/>
                <a:cs typeface="Noto Serif SemiBold" panose="02020502060505020204" pitchFamily="18" charset="0"/>
              </a:defRPr>
            </a:lvl1pPr>
          </a:lstStyle>
          <a:p>
            <a:r>
              <a:rPr lang="en-GB" dirty="0"/>
              <a:t>Focus on self-improvement </a:t>
            </a:r>
            <a:br>
              <a:rPr lang="en-GB" dirty="0"/>
            </a:br>
            <a:r>
              <a:rPr lang="en-GB" dirty="0"/>
              <a:t>and personal growth.</a:t>
            </a:r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DFFC89B5-7F86-0CCA-8815-AB5257780A4D}"/>
              </a:ext>
            </a:extLst>
          </p:cNvPr>
          <p:cNvSpPr txBox="1">
            <a:spLocks/>
          </p:cNvSpPr>
          <p:nvPr/>
        </p:nvSpPr>
        <p:spPr>
          <a:xfrm>
            <a:off x="1459995" y="-2591596"/>
            <a:ext cx="9272011" cy="4431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600" kern="1200" spc="-7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pc="-70" dirty="0"/>
              <a:t>Continuous learning, seeking feedback for improvement, setting personal goals, </a:t>
            </a:r>
            <a:br>
              <a:rPr lang="en-GB" spc="-70" dirty="0"/>
            </a:br>
            <a:r>
              <a:rPr lang="en-GB" spc="-70" dirty="0"/>
              <a:t>and maintaining a positive attitude towards growth and change.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7C2E580-AF1C-CF9E-8107-CF2FEB1D04AE}"/>
              </a:ext>
            </a:extLst>
          </p:cNvPr>
          <p:cNvGrpSpPr/>
          <p:nvPr/>
        </p:nvGrpSpPr>
        <p:grpSpPr>
          <a:xfrm rot="3094168">
            <a:off x="-3593772" y="6881883"/>
            <a:ext cx="6553193" cy="5186582"/>
            <a:chOff x="2826078" y="-478876"/>
            <a:chExt cx="6553193" cy="5186582"/>
          </a:xfrm>
        </p:grpSpPr>
        <p:pic>
          <p:nvPicPr>
            <p:cNvPr id="55" name="Picture Placeholder 8">
              <a:extLst>
                <a:ext uri="{FF2B5EF4-FFF2-40B4-BE49-F238E27FC236}">
                  <a16:creationId xmlns:a16="http://schemas.microsoft.com/office/drawing/2014/main" id="{DDE179C8-9E9D-BDF6-B2BB-D7F37FF7D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" t="1" r="9646" b="1952"/>
            <a:stretch/>
          </p:blipFill>
          <p:spPr>
            <a:xfrm rot="171908">
              <a:off x="2826078" y="732354"/>
              <a:ext cx="6553193" cy="3975352"/>
            </a:xfrm>
            <a:prstGeom prst="rect">
              <a:avLst/>
            </a:prstGeom>
            <a:ln w="88900">
              <a:solidFill>
                <a:schemeClr val="bg1"/>
              </a:solidFill>
              <a:miter lim="800000"/>
            </a:ln>
            <a:effectLst>
              <a:outerShdw blurRad="50800" dist="508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158BCB25-7811-A07F-B6A5-54D2CD87E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898714">
              <a:off x="5119025" y="-501927"/>
              <a:ext cx="2335784" cy="2381885"/>
            </a:xfrm>
            <a:prstGeom prst="rect">
              <a:avLst/>
            </a:prstGeom>
          </p:spPr>
        </p:pic>
      </p:grpSp>
      <p:sp>
        <p:nvSpPr>
          <p:cNvPr id="57" name="Title 4">
            <a:extLst>
              <a:ext uri="{FF2B5EF4-FFF2-40B4-BE49-F238E27FC236}">
                <a16:creationId xmlns:a16="http://schemas.microsoft.com/office/drawing/2014/main" id="{1698F6FA-74BD-B437-6677-730125FE0410}"/>
              </a:ext>
            </a:extLst>
          </p:cNvPr>
          <p:cNvSpPr txBox="1">
            <a:spLocks/>
          </p:cNvSpPr>
          <p:nvPr/>
        </p:nvSpPr>
        <p:spPr>
          <a:xfrm>
            <a:off x="2033849" y="12092348"/>
            <a:ext cx="8429101" cy="60939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 spc="-150">
                <a:solidFill>
                  <a:schemeClr val="tx1"/>
                </a:solidFill>
                <a:latin typeface="Noto Serif SemiBold" panose="02020502060505020204" pitchFamily="18" charset="0"/>
                <a:ea typeface="Noto Serif SemiBold" panose="02020502060505020204" pitchFamily="18" charset="0"/>
                <a:cs typeface="Noto Serif SemiBold" panose="02020502060505020204" pitchFamily="18" charset="0"/>
              </a:defRPr>
            </a:lvl1pPr>
          </a:lstStyle>
          <a:p>
            <a:r>
              <a:rPr lang="en-GB" dirty="0"/>
              <a:t>Maintain a balanced lifestyle.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CC15C76A-20F6-659D-FCE2-55BBEB3CE7AF}"/>
              </a:ext>
            </a:extLst>
          </p:cNvPr>
          <p:cNvSpPr txBox="1">
            <a:spLocks/>
          </p:cNvSpPr>
          <p:nvPr/>
        </p:nvSpPr>
        <p:spPr>
          <a:xfrm>
            <a:off x="1612395" y="12812278"/>
            <a:ext cx="9272011" cy="4431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600" kern="1200" spc="-7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HK" dirty="0"/>
              <a:t>Taking care of your physical health, managing stress, maintaining work-life balance, </a:t>
            </a:r>
            <a:br>
              <a:rPr lang="en-HK" dirty="0"/>
            </a:br>
            <a:r>
              <a:rPr lang="en-HK" dirty="0"/>
              <a:t>pursuing hobbies and interests, and investing time in personal relationships.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D24144-47BA-3536-0B30-867050A03F4B}"/>
              </a:ext>
            </a:extLst>
          </p:cNvPr>
          <p:cNvGrpSpPr/>
          <p:nvPr/>
        </p:nvGrpSpPr>
        <p:grpSpPr>
          <a:xfrm rot="2237774">
            <a:off x="11254923" y="-6116673"/>
            <a:ext cx="5957448" cy="3736451"/>
            <a:chOff x="3117272" y="392581"/>
            <a:chExt cx="5957448" cy="3736451"/>
          </a:xfrm>
        </p:grpSpPr>
        <p:pic>
          <p:nvPicPr>
            <p:cNvPr id="61" name="Picture Placeholder 8" descr="A child in a dressing room&#10;&#10;Description automatically generated">
              <a:extLst>
                <a:ext uri="{FF2B5EF4-FFF2-40B4-BE49-F238E27FC236}">
                  <a16:creationId xmlns:a16="http://schemas.microsoft.com/office/drawing/2014/main" id="{A11C2D6E-2153-7E6E-C529-39722FBFD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5449" t="26943" r="24212" b="12723"/>
            <a:stretch/>
          </p:blipFill>
          <p:spPr>
            <a:xfrm rot="243864">
              <a:off x="3117272" y="777967"/>
              <a:ext cx="5957448" cy="3351065"/>
            </a:xfrm>
            <a:prstGeom prst="rect">
              <a:avLst/>
            </a:prstGeom>
            <a:ln w="88900">
              <a:solidFill>
                <a:schemeClr val="bg1"/>
              </a:solidFill>
              <a:miter lim="800000"/>
            </a:ln>
            <a:effectLst>
              <a:outerShdw blurRad="50800" dist="508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13CCF3DE-7CC6-56F6-0292-C43FB1692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27028" y="392581"/>
              <a:ext cx="2159000" cy="5715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912566A-FB0A-1709-375A-DCF91FEE2AC6}"/>
              </a:ext>
            </a:extLst>
          </p:cNvPr>
          <p:cNvGrpSpPr/>
          <p:nvPr/>
        </p:nvGrpSpPr>
        <p:grpSpPr>
          <a:xfrm>
            <a:off x="2613169" y="416683"/>
            <a:ext cx="6865175" cy="3987203"/>
            <a:chOff x="2613169" y="416683"/>
            <a:chExt cx="6865175" cy="3987203"/>
          </a:xfrm>
        </p:grpSpPr>
        <p:pic>
          <p:nvPicPr>
            <p:cNvPr id="38" name="Picture Placeholder 8">
              <a:extLst>
                <a:ext uri="{FF2B5EF4-FFF2-40B4-BE49-F238E27FC236}">
                  <a16:creationId xmlns:a16="http://schemas.microsoft.com/office/drawing/2014/main" id="{9B7464B5-65FC-EA54-AACD-93CC38440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2706" t="13621" r="20153" b="29237"/>
            <a:stretch/>
          </p:blipFill>
          <p:spPr>
            <a:xfrm rot="21425319">
              <a:off x="3117274" y="684234"/>
              <a:ext cx="5957448" cy="3351065"/>
            </a:xfrm>
            <a:prstGeom prst="rect">
              <a:avLst/>
            </a:prstGeom>
            <a:ln w="88900">
              <a:solidFill>
                <a:schemeClr val="bg1"/>
              </a:solidFill>
              <a:miter lim="800000"/>
            </a:ln>
            <a:effectLst>
              <a:outerShdw blurRad="50800" dist="508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B6834BE-5584-8AF1-D4D8-EF5AFA875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13169" y="416683"/>
              <a:ext cx="1318489" cy="134451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D821B8E-C624-AC85-9660-A06E0EBBE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9855" y="3059374"/>
              <a:ext cx="1318489" cy="1344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769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colorful designs&#10;&#10;Description automatically generated">
            <a:extLst>
              <a:ext uri="{FF2B5EF4-FFF2-40B4-BE49-F238E27FC236}">
                <a16:creationId xmlns:a16="http://schemas.microsoft.com/office/drawing/2014/main" id="{8870DC12-76E0-7778-E224-45ED8756C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975" b="438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F85CB71-37A8-A644-3658-8815A172C1DB}"/>
              </a:ext>
            </a:extLst>
          </p:cNvPr>
          <p:cNvGrpSpPr/>
          <p:nvPr/>
        </p:nvGrpSpPr>
        <p:grpSpPr>
          <a:xfrm>
            <a:off x="2826078" y="-478876"/>
            <a:ext cx="6553193" cy="5186582"/>
            <a:chOff x="2826078" y="-478876"/>
            <a:chExt cx="6553193" cy="5186582"/>
          </a:xfrm>
        </p:grpSpPr>
        <p:pic>
          <p:nvPicPr>
            <p:cNvPr id="5" name="Picture Placeholder 8">
              <a:extLst>
                <a:ext uri="{FF2B5EF4-FFF2-40B4-BE49-F238E27FC236}">
                  <a16:creationId xmlns:a16="http://schemas.microsoft.com/office/drawing/2014/main" id="{55B3128E-8BF1-843F-2004-C4BE21BD7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" t="1" r="9646" b="1952"/>
            <a:stretch/>
          </p:blipFill>
          <p:spPr>
            <a:xfrm rot="171908">
              <a:off x="2826078" y="732354"/>
              <a:ext cx="6553193" cy="3975352"/>
            </a:xfrm>
            <a:prstGeom prst="rect">
              <a:avLst/>
            </a:prstGeom>
            <a:ln w="88900">
              <a:solidFill>
                <a:schemeClr val="bg1"/>
              </a:solidFill>
              <a:miter lim="800000"/>
            </a:ln>
            <a:effectLst>
              <a:outerShdw blurRad="50800" dist="508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FD62ADC-AD88-9DDC-97A6-1EA51F217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898714">
              <a:off x="5119025" y="-501927"/>
              <a:ext cx="2335784" cy="2381885"/>
            </a:xfrm>
            <a:prstGeom prst="rect">
              <a:avLst/>
            </a:prstGeom>
          </p:spPr>
        </p:pic>
      </p:grpSp>
      <p:sp>
        <p:nvSpPr>
          <p:cNvPr id="2" name="Title 4">
            <a:extLst>
              <a:ext uri="{FF2B5EF4-FFF2-40B4-BE49-F238E27FC236}">
                <a16:creationId xmlns:a16="http://schemas.microsoft.com/office/drawing/2014/main" id="{CB8E2EA8-9D3A-E883-D6DD-2FE90A0D81BB}"/>
              </a:ext>
            </a:extLst>
          </p:cNvPr>
          <p:cNvSpPr txBox="1">
            <a:spLocks/>
          </p:cNvSpPr>
          <p:nvPr/>
        </p:nvSpPr>
        <p:spPr>
          <a:xfrm>
            <a:off x="1881449" y="5123815"/>
            <a:ext cx="8429101" cy="60939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 spc="-150">
                <a:solidFill>
                  <a:schemeClr val="tx1"/>
                </a:solidFill>
                <a:latin typeface="Noto Serif SemiBold" panose="02020502060505020204" pitchFamily="18" charset="0"/>
                <a:ea typeface="Noto Serif SemiBold" panose="02020502060505020204" pitchFamily="18" charset="0"/>
                <a:cs typeface="Noto Serif SemiBold" panose="02020502060505020204" pitchFamily="18" charset="0"/>
              </a:defRPr>
            </a:lvl1pPr>
          </a:lstStyle>
          <a:p>
            <a:r>
              <a:rPr lang="en-GB" dirty="0"/>
              <a:t>Maintain a balanced lifestyle.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2A0B062-B7C3-B399-A4CD-144D6835D60C}"/>
              </a:ext>
            </a:extLst>
          </p:cNvPr>
          <p:cNvSpPr txBox="1">
            <a:spLocks/>
          </p:cNvSpPr>
          <p:nvPr/>
        </p:nvSpPr>
        <p:spPr>
          <a:xfrm>
            <a:off x="1459995" y="5843745"/>
            <a:ext cx="9272011" cy="4431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600" kern="1200" spc="-7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HK" dirty="0"/>
              <a:t>Taking care of your physical health, managing stress, maintaining work-life balance, </a:t>
            </a:r>
            <a:br>
              <a:rPr lang="en-HK" dirty="0"/>
            </a:br>
            <a:r>
              <a:rPr lang="en-HK" dirty="0"/>
              <a:t>pursuing hobbies and interests, and investing time in personal relationships.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483890-4FAA-DC14-7B6A-9ADDDC1F5908}"/>
              </a:ext>
            </a:extLst>
          </p:cNvPr>
          <p:cNvGrpSpPr/>
          <p:nvPr/>
        </p:nvGrpSpPr>
        <p:grpSpPr>
          <a:xfrm rot="18900000">
            <a:off x="-4315743" y="-7492437"/>
            <a:ext cx="6865175" cy="3987203"/>
            <a:chOff x="2765569" y="-6282578"/>
            <a:chExt cx="6865175" cy="3987203"/>
          </a:xfrm>
        </p:grpSpPr>
        <p:pic>
          <p:nvPicPr>
            <p:cNvPr id="12" name="Picture Placeholder 8">
              <a:extLst>
                <a:ext uri="{FF2B5EF4-FFF2-40B4-BE49-F238E27FC236}">
                  <a16:creationId xmlns:a16="http://schemas.microsoft.com/office/drawing/2014/main" id="{DAED9B0F-BCB3-BB24-D2D4-BFE81468B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706" t="13621" r="20153" b="29237"/>
            <a:stretch/>
          </p:blipFill>
          <p:spPr>
            <a:xfrm rot="21425319">
              <a:off x="3269674" y="-6015027"/>
              <a:ext cx="5957448" cy="3351065"/>
            </a:xfrm>
            <a:prstGeom prst="rect">
              <a:avLst/>
            </a:prstGeom>
            <a:ln w="88900">
              <a:solidFill>
                <a:schemeClr val="bg1"/>
              </a:solidFill>
              <a:miter lim="800000"/>
            </a:ln>
            <a:effectLst>
              <a:outerShdw blurRad="50800" dist="508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659A8E6-4CE8-C9E9-399D-882BF4783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65569" y="-6282578"/>
              <a:ext cx="1318489" cy="1344512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F6A2E5C-905A-AC3A-17E0-515560E79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12255" y="-3639887"/>
              <a:ext cx="1318489" cy="1344512"/>
            </a:xfrm>
            <a:prstGeom prst="rect">
              <a:avLst/>
            </a:prstGeom>
          </p:spPr>
        </p:pic>
      </p:grpSp>
      <p:sp>
        <p:nvSpPr>
          <p:cNvPr id="15" name="Title 4">
            <a:extLst>
              <a:ext uri="{FF2B5EF4-FFF2-40B4-BE49-F238E27FC236}">
                <a16:creationId xmlns:a16="http://schemas.microsoft.com/office/drawing/2014/main" id="{7C79531E-03C2-26DB-7DA2-3DAE64724C13}"/>
              </a:ext>
            </a:extLst>
          </p:cNvPr>
          <p:cNvSpPr txBox="1">
            <a:spLocks/>
          </p:cNvSpPr>
          <p:nvPr/>
        </p:nvSpPr>
        <p:spPr>
          <a:xfrm>
            <a:off x="2033849" y="-2184843"/>
            <a:ext cx="8429101" cy="1218795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 spc="-150">
                <a:solidFill>
                  <a:schemeClr val="tx1"/>
                </a:solidFill>
                <a:latin typeface="Noto Serif SemiBold" panose="02020502060505020204" pitchFamily="18" charset="0"/>
                <a:ea typeface="Noto Serif SemiBold" panose="02020502060505020204" pitchFamily="18" charset="0"/>
                <a:cs typeface="Noto Serif SemiBold" panose="02020502060505020204" pitchFamily="18" charset="0"/>
              </a:defRPr>
            </a:lvl1pPr>
          </a:lstStyle>
          <a:p>
            <a:r>
              <a:rPr lang="en-GB" dirty="0"/>
              <a:t>Be positive, empathetic, confident and genuine.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EE7610A-CD2C-6A37-5A97-D5166EBC5967}"/>
              </a:ext>
            </a:extLst>
          </p:cNvPr>
          <p:cNvSpPr txBox="1">
            <a:spLocks/>
          </p:cNvSpPr>
          <p:nvPr/>
        </p:nvSpPr>
        <p:spPr>
          <a:xfrm>
            <a:off x="1612395" y="-855516"/>
            <a:ext cx="9272011" cy="4431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600" kern="1200" spc="-7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HK" dirty="0">
                <a:effectLst/>
              </a:rPr>
              <a:t>Show understanding and compassion towards others, be self-assured and competent, being genuine in you actions and show sincere interest in others can foster stronger, more authentic connections.</a:t>
            </a:r>
            <a:endParaRPr lang="en-GB" spc="-70" dirty="0"/>
          </a:p>
        </p:txBody>
      </p:sp>
    </p:spTree>
    <p:extLst>
      <p:ext uri="{BB962C8B-B14F-4D97-AF65-F5344CB8AC3E}">
        <p14:creationId xmlns:p14="http://schemas.microsoft.com/office/powerpoint/2010/main" val="53819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ok with a variety of different designs&#10;&#10;Description automatically generated with medium confidence">
            <a:extLst>
              <a:ext uri="{FF2B5EF4-FFF2-40B4-BE49-F238E27FC236}">
                <a16:creationId xmlns:a16="http://schemas.microsoft.com/office/drawing/2014/main" id="{67BB66C2-55F3-33F0-A5C6-50B34FD9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81" r="73736" b="68797"/>
          <a:stretch/>
        </p:blipFill>
        <p:spPr>
          <a:xfrm>
            <a:off x="0" y="4197096"/>
            <a:ext cx="2266928" cy="1549056"/>
          </a:xfrm>
          <a:prstGeom prst="rect">
            <a:avLst/>
          </a:prstGeom>
        </p:spPr>
      </p:pic>
      <p:pic>
        <p:nvPicPr>
          <p:cNvPr id="6" name="Picture 5" descr="A book with a variety of different designs&#10;&#10;Description automatically generated with medium confidence">
            <a:extLst>
              <a:ext uri="{FF2B5EF4-FFF2-40B4-BE49-F238E27FC236}">
                <a16:creationId xmlns:a16="http://schemas.microsoft.com/office/drawing/2014/main" id="{8A93ED3A-FA1E-7D56-68E7-680015EA1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" r="75280" b="88796"/>
          <a:stretch/>
        </p:blipFill>
        <p:spPr>
          <a:xfrm>
            <a:off x="0" y="658760"/>
            <a:ext cx="2350008" cy="1140122"/>
          </a:xfrm>
          <a:prstGeom prst="rect">
            <a:avLst/>
          </a:prstGeom>
        </p:spPr>
      </p:pic>
      <p:pic>
        <p:nvPicPr>
          <p:cNvPr id="8" name="Picture 7" descr="A book with a variety of different designs&#10;&#10;Description automatically generated with medium confidence">
            <a:extLst>
              <a:ext uri="{FF2B5EF4-FFF2-40B4-BE49-F238E27FC236}">
                <a16:creationId xmlns:a16="http://schemas.microsoft.com/office/drawing/2014/main" id="{A9180331-21D5-828A-E49D-490476B32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33" t="19554" r="-199" b="69846"/>
          <a:stretch/>
        </p:blipFill>
        <p:spPr>
          <a:xfrm>
            <a:off x="9454896" y="5357344"/>
            <a:ext cx="2737104" cy="1173471"/>
          </a:xfrm>
          <a:prstGeom prst="rect">
            <a:avLst/>
          </a:prstGeom>
        </p:spPr>
      </p:pic>
      <p:pic>
        <p:nvPicPr>
          <p:cNvPr id="9" name="Picture 8" descr="A book with a variety of different designs&#10;&#10;Description automatically generated with medium confidence">
            <a:extLst>
              <a:ext uri="{FF2B5EF4-FFF2-40B4-BE49-F238E27FC236}">
                <a16:creationId xmlns:a16="http://schemas.microsoft.com/office/drawing/2014/main" id="{45365197-AF74-01F9-D89F-AAA4FA643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04" t="90502" r="-1" b="32"/>
          <a:stretch/>
        </p:blipFill>
        <p:spPr>
          <a:xfrm>
            <a:off x="7854696" y="184375"/>
            <a:ext cx="4337304" cy="948769"/>
          </a:xfrm>
          <a:prstGeom prst="rect">
            <a:avLst/>
          </a:prstGeom>
        </p:spPr>
      </p:pic>
      <p:pic>
        <p:nvPicPr>
          <p:cNvPr id="10" name="Picture 9" descr="A book with a variety of different designs&#10;&#10;Description automatically generated with medium confidence">
            <a:extLst>
              <a:ext uri="{FF2B5EF4-FFF2-40B4-BE49-F238E27FC236}">
                <a16:creationId xmlns:a16="http://schemas.microsoft.com/office/drawing/2014/main" id="{D0FE0108-2BCE-7048-402C-BE9D4927E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90" t="90502" b="32"/>
          <a:stretch/>
        </p:blipFill>
        <p:spPr>
          <a:xfrm rot="16200000">
            <a:off x="7692961" y="5570274"/>
            <a:ext cx="972312" cy="9487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2FC63F-CCE8-5242-FE50-8F7FBF74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711" y="2052473"/>
            <a:ext cx="8690578" cy="2243691"/>
          </a:xfrm>
        </p:spPr>
        <p:txBody>
          <a:bodyPr anchor="b"/>
          <a:lstStyle/>
          <a:p>
            <a:pPr algn="ctr"/>
            <a:r>
              <a:rPr lang="en-GB" sz="5400" dirty="0"/>
              <a:t>Just like magnets, we can attract or repel people based on our energy.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1D68E-2D04-C782-CB56-05F3B17C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6182" y="4549755"/>
            <a:ext cx="9559636" cy="553998"/>
          </a:xfrm>
        </p:spPr>
        <p:txBody>
          <a:bodyPr/>
          <a:lstStyle/>
          <a:p>
            <a:pPr marL="0" indent="0" algn="ctr">
              <a:buNone/>
            </a:pPr>
            <a:r>
              <a:rPr lang="en-HK" sz="2000" dirty="0">
                <a:effectLst/>
              </a:rPr>
              <a:t>Positive energy attracts, while negative energy repels.</a:t>
            </a:r>
            <a:br>
              <a:rPr lang="en-HK" sz="2000" dirty="0">
                <a:effectLst/>
              </a:rPr>
            </a:br>
            <a:r>
              <a:rPr lang="en-HK" sz="2000" dirty="0">
                <a:effectLst/>
              </a:rPr>
              <a:t>Cultivate a positive mindset to attract the right people into your life.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9821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LLIT Super Real Me">
      <a:dk1>
        <a:srgbClr val="585560"/>
      </a:dk1>
      <a:lt1>
        <a:srgbClr val="FFFFFF"/>
      </a:lt1>
      <a:dk2>
        <a:srgbClr val="000000"/>
      </a:dk2>
      <a:lt2>
        <a:srgbClr val="FFFCF0"/>
      </a:lt2>
      <a:accent1>
        <a:srgbClr val="C6DCF2"/>
      </a:accent1>
      <a:accent2>
        <a:srgbClr val="DCB4FB"/>
      </a:accent2>
      <a:accent3>
        <a:srgbClr val="AED3D3"/>
      </a:accent3>
      <a:accent4>
        <a:srgbClr val="F7E1C9"/>
      </a:accent4>
      <a:accent5>
        <a:srgbClr val="F1CAE2"/>
      </a:accent5>
      <a:accent6>
        <a:srgbClr val="CC8A81"/>
      </a:accent6>
      <a:hlink>
        <a:srgbClr val="C6DCF2"/>
      </a:hlink>
      <a:folHlink>
        <a:srgbClr val="74A0F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345</Words>
  <Application>Microsoft Macintosh PowerPoint</Application>
  <PresentationFormat>Widescreen</PresentationFormat>
  <Paragraphs>23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Noto Serif SemiBold</vt:lpstr>
      <vt:lpstr>Inter Medium</vt:lpstr>
      <vt:lpstr>Inter</vt:lpstr>
      <vt:lpstr>Aptos</vt:lpstr>
      <vt:lpstr>Office Theme</vt:lpstr>
      <vt:lpstr>How to be</vt:lpstr>
      <vt:lpstr>Being magnetic is not about making people obsessed with you...</vt:lpstr>
      <vt:lpstr>…but rather, making them obsessed with themselves.</vt:lpstr>
      <vt:lpstr>It’s about knowing what you want in life and attracting value-driven people.</vt:lpstr>
      <vt:lpstr>Qualities</vt:lpstr>
      <vt:lpstr>PowerPoint Presentation</vt:lpstr>
      <vt:lpstr>PowerPoint Presentation</vt:lpstr>
      <vt:lpstr>PowerPoint Presentation</vt:lpstr>
      <vt:lpstr>Just like magnets, we can attract or repel people based on our energy. </vt:lpstr>
      <vt:lpstr>Creating excitement in your life and becoming the person you aspire to be can naturally attract the right people to you.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subject/>
  <dc:creator>D Story Productions @dstoryco</dc:creator>
  <cp:keywords/>
  <dc:description/>
  <cp:lastModifiedBy>D Story Productions @dstoryco</cp:lastModifiedBy>
  <cp:revision>9</cp:revision>
  <dcterms:created xsi:type="dcterms:W3CDTF">2024-05-02T10:03:37Z</dcterms:created>
  <dcterms:modified xsi:type="dcterms:W3CDTF">2024-05-07T02:16:02Z</dcterms:modified>
  <cp:category/>
</cp:coreProperties>
</file>